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9" r:id="rId2"/>
    <p:sldId id="301" r:id="rId3"/>
    <p:sldId id="342" r:id="rId4"/>
    <p:sldId id="328" r:id="rId5"/>
    <p:sldId id="325" r:id="rId6"/>
    <p:sldId id="341" r:id="rId7"/>
    <p:sldId id="314" r:id="rId8"/>
    <p:sldId id="332" r:id="rId9"/>
    <p:sldId id="334" r:id="rId10"/>
    <p:sldId id="333" r:id="rId11"/>
    <p:sldId id="335" r:id="rId12"/>
    <p:sldId id="336" r:id="rId13"/>
    <p:sldId id="337" r:id="rId14"/>
    <p:sldId id="338" r:id="rId15"/>
    <p:sldId id="339" r:id="rId16"/>
    <p:sldId id="329" r:id="rId17"/>
    <p:sldId id="340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2667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720728"/>
        <c:axId val="717264240"/>
      </c:barChart>
      <c:catAx>
        <c:axId val="650720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264240"/>
        <c:crosses val="autoZero"/>
        <c:auto val="1"/>
        <c:lblAlgn val="ctr"/>
        <c:lblOffset val="100"/>
        <c:noMultiLvlLbl val="0"/>
      </c:catAx>
      <c:valAx>
        <c:axId val="717264240"/>
        <c:scaling>
          <c:orientation val="minMax"/>
          <c:max val="12000000000"/>
          <c:min val="9000000000"/>
        </c:scaling>
        <c:delete val="0"/>
        <c:axPos val="l"/>
        <c:numFmt formatCode="0.0,,,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20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0720728"/>
        <c:axId val="717264240"/>
      </c:barChart>
      <c:catAx>
        <c:axId val="650720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7264240"/>
        <c:crosses val="autoZero"/>
        <c:auto val="1"/>
        <c:lblAlgn val="ctr"/>
        <c:lblOffset val="100"/>
        <c:noMultiLvlLbl val="0"/>
      </c:catAx>
      <c:valAx>
        <c:axId val="717264240"/>
        <c:scaling>
          <c:orientation val="minMax"/>
          <c:max val="12000000000"/>
          <c:min val="9000000000"/>
        </c:scaling>
        <c:delete val="0"/>
        <c:axPos val="l"/>
        <c:numFmt formatCode="0.0,,,&quot;B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0720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BCE3F-14B5-4334-BD21-CB528F71378A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9D253-5A59-43B1-874A-0B01100BC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593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500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Adj: CAPM (MRP*.98)+RF</a:t>
            </a:r>
          </a:p>
          <a:p>
            <a:r>
              <a:rPr lang="en-US" dirty="0"/>
              <a:t>Active Management: HPR – Risk Adj Return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467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6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0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1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1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409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Adj: CAPM (MRP*.98)+RF</a:t>
            </a:r>
          </a:p>
          <a:p>
            <a:r>
              <a:rPr lang="en-US" dirty="0"/>
              <a:t>Active Management: HPR – Risk Adj Return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449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70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40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685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38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073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Risk Adj: CAPM (MRP*.98)+RF</a:t>
            </a:r>
          </a:p>
          <a:p>
            <a:r>
              <a:rPr lang="en-US" dirty="0"/>
              <a:t>Active Management: HPR – Risk Adj Return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11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49D746-48DE-4324-AC2E-8713AC2F8FB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5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3762-035E-4A0B-9228-60850B33D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51A5E3-7711-4525-8BB2-8AE3F20E0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97C-00F9-4FE7-A706-32488B054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6C9F9-5426-44C9-9BEC-83258A929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CD4A5-EC72-4784-9917-57D7C81A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93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22517-AAC9-4B54-92C8-A24F59A7A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5E445D-B33A-45D3-B7C0-76A77E7A7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C6E9E-9ADC-45DA-8DB8-23E1194DF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27035-43BA-4F04-9C1D-F5D1F6CED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B2481-D4D5-4C11-A5D9-EE86B713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2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B4636-6097-42E3-8DA5-08F09E5D3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E3DE5-508C-4F94-A4F0-8C8231B2B0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AFEF0-82D0-4B64-84C2-00C081CF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4CA18-A20A-4649-9BD9-A2CC75E62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119128-EC5B-4A6D-8B89-7E588C69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32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2C855-5F42-41D3-B944-262319502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EACF8-C34B-4327-BB26-EADB9F101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77D90-A5D0-4BF9-BDB3-13DA9B6D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DEA6B3-C1E3-459F-902B-E310EA2DD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C514-CAC9-4955-8BE0-10F620E44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09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50077-D6E0-481A-845C-C98E90459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EE337-54DB-4493-8CAB-301BC6F07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FBD68-208E-4529-A706-E6E8306B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9619B-46D0-47C0-8324-88D59AA8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8B56F-F1A2-4C46-9401-C01CE1593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03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EBD16-A0DA-4FD5-A33C-81DF4F422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56699-EE7B-4C0F-97EE-887DED5AF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19F94-7D33-428F-8D51-161A6DCE5D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DB5AD-67E6-4EC0-97C1-216A786E4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E1A33E-EE82-4C8C-9822-C904A318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3D4A8D-4E52-4BCA-AE4D-6AF27C1AA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09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40AA-4B46-4A11-B169-FF73C830B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7FEF6-CC0A-4B76-BECF-7335C6033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8CD563-69F9-4456-85DD-B07329A5E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09A287-BE51-4DA8-B1C7-0F7F67B4CC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BCBA8-EA11-4239-B910-3BB708BF4E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A2D9BE-B559-46C8-AF43-DF0E7355F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763FF2-89EA-443B-97BD-FFC6A4A7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D71FF-0F33-4281-A707-418AC59D5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1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A495-238B-4936-B684-E3B0A9B6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DB340F-40BA-4893-93C2-0DBA71B94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00A078-9C49-46B2-ADA0-BC764ECA5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BE84B-D9A8-4D5B-AE76-2476D670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19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470939-8967-4EFC-8CBF-B0EA64BE5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FCAE9-55B4-46BD-8436-0091C380E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043A4-2256-4751-916C-B1AFC41F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DB23C1-30C6-41D1-82D6-5C9DA84AE3F9}"/>
              </a:ext>
            </a:extLst>
          </p:cNvPr>
          <p:cNvSpPr/>
          <p:nvPr userDrawn="1"/>
        </p:nvSpPr>
        <p:spPr>
          <a:xfrm>
            <a:off x="-1376624" y="256233"/>
            <a:ext cx="1225899" cy="1175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134</a:t>
            </a:r>
          </a:p>
          <a:p>
            <a:pPr algn="ctr"/>
            <a:r>
              <a:rPr lang="en-US" dirty="0"/>
              <a:t>31</a:t>
            </a:r>
          </a:p>
          <a:p>
            <a:pPr algn="ctr"/>
            <a:r>
              <a:rPr lang="en-US" dirty="0"/>
              <a:t>65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BFBB2-0EF8-4A40-B144-BD71AD7F10CF}"/>
              </a:ext>
            </a:extLst>
          </p:cNvPr>
          <p:cNvSpPr/>
          <p:nvPr userDrawn="1"/>
        </p:nvSpPr>
        <p:spPr>
          <a:xfrm>
            <a:off x="-1376624" y="3208783"/>
            <a:ext cx="1225899" cy="1175657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117</a:t>
            </a:r>
          </a:p>
          <a:p>
            <a:pPr algn="ctr"/>
            <a:r>
              <a:rPr lang="en-US" dirty="0"/>
              <a:t>120</a:t>
            </a:r>
          </a:p>
          <a:p>
            <a:pPr algn="ctr"/>
            <a:r>
              <a:rPr lang="en-US" dirty="0"/>
              <a:t>123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411D78-7720-4BF6-86A1-225F065C7D5F}"/>
              </a:ext>
            </a:extLst>
          </p:cNvPr>
          <p:cNvSpPr/>
          <p:nvPr userDrawn="1"/>
        </p:nvSpPr>
        <p:spPr>
          <a:xfrm>
            <a:off x="-1376624" y="1732508"/>
            <a:ext cx="1225899" cy="1175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232</a:t>
            </a:r>
          </a:p>
          <a:p>
            <a:pPr algn="ctr"/>
            <a:r>
              <a:rPr lang="en-US" dirty="0"/>
              <a:t>119</a:t>
            </a:r>
          </a:p>
          <a:p>
            <a:pPr algn="ctr"/>
            <a:r>
              <a:rPr lang="en-US" dirty="0"/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934526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E4D0-1F82-4F3E-BBEC-938C158D0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6FD4-A4DA-4D87-ACC1-7A4477BC3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82BB6B-DCA3-4947-BA68-CFDE9D208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C7BA2-98D2-4F74-9F1F-2E6240400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65F36-17B9-4DB6-9B03-F83E5B66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D2C87-9C97-49A3-9526-4EFCC100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4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05400-A087-413B-BD17-B6693E6B0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D516D7-4052-4D86-B6C6-A76F17EFE1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1D31A-15F2-4F41-BDF7-C34A1ACD5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15911-A8C3-4C3C-8A5F-17C612045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FA0F00-43B3-4C0A-AB42-25AB81C7C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6AE6D-8992-4310-B841-F42BB4A8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93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E27F3-BCD3-4EFE-AF1C-654ADF5AD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6D282-3031-478E-BC69-748DB68FF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2BD1E-038A-4637-9F94-F572A6F90A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17839-3095-4C9C-A9AB-ED636C3C9DC3}" type="datetimeFigureOut">
              <a:rPr lang="en-US" smtClean="0"/>
              <a:t>12/6/22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C47C2-C50C-4AFF-9D77-8BEE28482F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5ED3B-C804-41A7-B952-331179412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17AD4-EA56-4BEA-A95B-4D3A14668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5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11457666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EFA6E6-C75B-4D44-AECA-E9BCD8EE18EB}"/>
              </a:ext>
            </a:extLst>
          </p:cNvPr>
          <p:cNvGrpSpPr/>
          <p:nvPr/>
        </p:nvGrpSpPr>
        <p:grpSpPr>
          <a:xfrm>
            <a:off x="695138" y="2735309"/>
            <a:ext cx="5316556" cy="1394465"/>
            <a:chOff x="695138" y="2796099"/>
            <a:chExt cx="5316556" cy="1394465"/>
          </a:xfrm>
        </p:grpSpPr>
        <p:sp>
          <p:nvSpPr>
            <p:cNvPr id="20" name="TextBox 19"/>
            <p:cNvSpPr txBox="1"/>
            <p:nvPr/>
          </p:nvSpPr>
          <p:spPr>
            <a:xfrm>
              <a:off x="799290" y="2796099"/>
              <a:ext cx="521240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Portfolio Optimization Through Fibonacci Retracement and Monte Carlos Simulation</a:t>
              </a:r>
            </a:p>
            <a:p>
              <a:r>
                <a:rPr lang="en-US" b="1" dirty="0"/>
                <a:t>December 6, 2022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F915690-7FFF-4AF6-ACFC-BFC9AC29E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138" y="3706795"/>
              <a:ext cx="4383758" cy="126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flipV="1">
              <a:off x="695138" y="4159786"/>
              <a:ext cx="4383758" cy="23694"/>
            </a:xfrm>
            <a:prstGeom prst="line">
              <a:avLst/>
            </a:prstGeom>
            <a:ln w="19050">
              <a:solidFill>
                <a:srgbClr val="17151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95138" y="3790454"/>
              <a:ext cx="43837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By: Kevin Wang</a:t>
              </a:r>
            </a:p>
          </p:txBody>
        </p:sp>
      </p:grpSp>
      <p:pic>
        <p:nvPicPr>
          <p:cNvPr id="16386" name="Picture 2" descr="Python (programming language) - Wikipedia">
            <a:extLst>
              <a:ext uri="{FF2B5EF4-FFF2-40B4-BE49-F238E27FC236}">
                <a16:creationId xmlns:a16="http://schemas.microsoft.com/office/drawing/2014/main" id="{F9E0B654-99AC-9640-3AF0-CEDA7273C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06" y="1418704"/>
            <a:ext cx="3840415" cy="420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394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622753-FD9A-47F4-8BA7-89364DC5C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763192"/>
              </p:ext>
            </p:extLst>
          </p:nvPr>
        </p:nvGraphicFramePr>
        <p:xfrm>
          <a:off x="573564" y="896595"/>
          <a:ext cx="11423179" cy="247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1423179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156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Overview / Description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211297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Named after a famous gambling location in Europe called Monaco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Tool/Algorithm that is used to predict the probability of a variety of outcomes when random variables are present.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Used in a variety of things such as gambling, investing, experiments, etc.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490333-C069-4E30-8333-C693219FA8EC}"/>
              </a:ext>
            </a:extLst>
          </p:cNvPr>
          <p:cNvCxnSpPr>
            <a:cxnSpLocks/>
          </p:cNvCxnSpPr>
          <p:nvPr/>
        </p:nvCxnSpPr>
        <p:spPr>
          <a:xfrm flipH="1">
            <a:off x="6324448" y="291465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A4212A-BC0B-4E64-9AD0-2598290062C6}"/>
              </a:ext>
            </a:extLst>
          </p:cNvPr>
          <p:cNvCxnSpPr>
            <a:cxnSpLocks/>
          </p:cNvCxnSpPr>
          <p:nvPr/>
        </p:nvCxnSpPr>
        <p:spPr>
          <a:xfrm>
            <a:off x="195256" y="2914650"/>
            <a:ext cx="5724294" cy="0"/>
          </a:xfrm>
          <a:prstGeom prst="line">
            <a:avLst/>
          </a:prstGeom>
          <a:ln w="6350">
            <a:solidFill>
              <a:srgbClr val="6869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D2308347-B59C-E4D8-EB6E-7665C47AC1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077850"/>
              </p:ext>
            </p:extLst>
          </p:nvPr>
        </p:nvGraphicFramePr>
        <p:xfrm>
          <a:off x="1721420" y="3034175"/>
          <a:ext cx="2334139" cy="3595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2334139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359589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600" i="1" dirty="0"/>
                        <a:t>MCS Structure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84C6D2F-4F02-A132-204F-1F695FF6D750}"/>
              </a:ext>
            </a:extLst>
          </p:cNvPr>
          <p:cNvSpPr txBox="1"/>
          <p:nvPr/>
        </p:nvSpPr>
        <p:spPr>
          <a:xfrm>
            <a:off x="123825" y="133838"/>
            <a:ext cx="525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Monte Carlos Simulation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917D3-C878-3A50-9170-314F1EA274EB}"/>
              </a:ext>
            </a:extLst>
          </p:cNvPr>
          <p:cNvSpPr txBox="1"/>
          <p:nvPr/>
        </p:nvSpPr>
        <p:spPr>
          <a:xfrm>
            <a:off x="573564" y="3460941"/>
            <a:ext cx="5189492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Predictive Model: </a:t>
            </a:r>
            <a:r>
              <a:rPr lang="en-US" sz="1600" dirty="0"/>
              <a:t>establishes dependent and independent variables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Specifying Probability Distribution: </a:t>
            </a:r>
            <a:r>
              <a:rPr lang="en-US" sz="1600" dirty="0"/>
              <a:t>uses historical data to create a range of an unknown variable from happening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600" b="1" dirty="0"/>
              <a:t>The Simulation: </a:t>
            </a:r>
            <a:r>
              <a:rPr lang="en-US" sz="1600" dirty="0"/>
              <a:t>generates and presents the results</a:t>
            </a:r>
          </a:p>
        </p:txBody>
      </p:sp>
      <p:pic>
        <p:nvPicPr>
          <p:cNvPr id="5122" name="Picture 2" descr="Monte Carlo Simulation in R with focus on Option Pricing | by Ojasvin Sood  | Towards Data Science">
            <a:extLst>
              <a:ext uri="{FF2B5EF4-FFF2-40B4-BE49-F238E27FC236}">
                <a16:creationId xmlns:a16="http://schemas.microsoft.com/office/drawing/2014/main" id="{E4D32C1A-C498-2FD1-8D13-9995AEEF8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8" y="3218761"/>
            <a:ext cx="5582679" cy="279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343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>
            <a:extLst>
              <a:ext uri="{FF2B5EF4-FFF2-40B4-BE49-F238E27FC236}">
                <a16:creationId xmlns:a16="http://schemas.microsoft.com/office/drawing/2014/main" id="{1A3B0F67-57F5-C485-6DB6-89ACC79C6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1" y="1252981"/>
            <a:ext cx="7181359" cy="424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7648FA-FFB9-A317-14FB-82E76DCA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249022"/>
              </p:ext>
            </p:extLst>
          </p:nvPr>
        </p:nvGraphicFramePr>
        <p:xfrm>
          <a:off x="1093953" y="1252981"/>
          <a:ext cx="2781300" cy="2712720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267073056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674232182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 Portfolio Weight (#8965)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7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XOM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27.07%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741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Chevron (CVX)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2.76%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299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Morgan (KMI)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0.48%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04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Constellation Energy Corp (CEG)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43.41%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53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Dominion (D)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75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Duke (DUK)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7.27%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5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ETF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(XLE)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18.34%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89776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59BACAE4-A10C-796B-1B48-63AD376C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7" y="1362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9D0CF-4549-59B0-D4FC-B3B38A6B4C68}"/>
              </a:ext>
            </a:extLst>
          </p:cNvPr>
          <p:cNvSpPr txBox="1"/>
          <p:nvPr/>
        </p:nvSpPr>
        <p:spPr>
          <a:xfrm>
            <a:off x="424351" y="4180730"/>
            <a:ext cx="4282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Trial 1 Summary Statistics (#8965): 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Rate of Return: 39.09%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Rate of Return: 26.23%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Sharpe Ratio: 0.81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Sharpe Ratio: 0.23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0161C5-A11B-B39A-44AE-8DFF48DB983F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Trial 1</a:t>
            </a:r>
          </a:p>
        </p:txBody>
      </p:sp>
    </p:spTree>
    <p:extLst>
      <p:ext uri="{BB962C8B-B14F-4D97-AF65-F5344CB8AC3E}">
        <p14:creationId xmlns:p14="http://schemas.microsoft.com/office/powerpoint/2010/main" val="113892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3">
            <a:extLst>
              <a:ext uri="{FF2B5EF4-FFF2-40B4-BE49-F238E27FC236}">
                <a16:creationId xmlns:a16="http://schemas.microsoft.com/office/drawing/2014/main" id="{59BACAE4-A10C-796B-1B48-63AD376C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7" y="1362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9D0CF-4549-59B0-D4FC-B3B38A6B4C68}"/>
              </a:ext>
            </a:extLst>
          </p:cNvPr>
          <p:cNvSpPr txBox="1"/>
          <p:nvPr/>
        </p:nvSpPr>
        <p:spPr>
          <a:xfrm>
            <a:off x="424351" y="4180730"/>
            <a:ext cx="42822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Trial 2 Summary Statistics (#4123):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Rate of Return: 39.50%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Rate of Return: 26.70%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Sharpe Ratio: 0.81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Sharpe Ratio: 0.31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E130DF-D9BF-210F-0B93-5AE521C6B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669726"/>
              </p:ext>
            </p:extLst>
          </p:nvPr>
        </p:nvGraphicFramePr>
        <p:xfrm>
          <a:off x="1074423" y="1252981"/>
          <a:ext cx="2781300" cy="2712720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2486052781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88859084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 Portfolio Weight (#4123)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256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XOM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39.38%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24186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Chevron (CVX)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28.34%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47701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Morgan (KMI)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0.85%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359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Constellation Energy Corp (CEG)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26.65%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3385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Dominion (D)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1.45%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15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Duke (DUK)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2.42%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65967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ETF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(XLE)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0.91%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1156610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2EF2CC4B-9952-FAB8-EC48-7EA0058C8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455" y="13095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21C5B21F-C6E0-6C9C-871C-C93523CB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0" y="1202731"/>
            <a:ext cx="7095448" cy="434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CDCEA8-3662-0F60-07E5-95812A646522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Trial 2</a:t>
            </a:r>
          </a:p>
        </p:txBody>
      </p:sp>
    </p:spTree>
    <p:extLst>
      <p:ext uri="{BB962C8B-B14F-4D97-AF65-F5344CB8AC3E}">
        <p14:creationId xmlns:p14="http://schemas.microsoft.com/office/powerpoint/2010/main" val="190338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974F52-E8E0-40D1-9A8D-204DD736A1D9}"/>
              </a:ext>
            </a:extLst>
          </p:cNvPr>
          <p:cNvSpPr txBox="1"/>
          <p:nvPr/>
        </p:nvSpPr>
        <p:spPr>
          <a:xfrm>
            <a:off x="123825" y="6272215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Bloomberg , Company Financials, and Investor Presentations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4EA90C-F83F-459D-9BC0-70F62CA76F36}"/>
              </a:ext>
            </a:extLst>
          </p:cNvPr>
          <p:cNvSpPr txBox="1"/>
          <p:nvPr/>
        </p:nvSpPr>
        <p:spPr>
          <a:xfrm>
            <a:off x="123825" y="6487244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as of 1/28/21 – 1/28/22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9BACAE4-A10C-796B-1B48-63AD376C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7" y="1362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9D0CF-4549-59B0-D4FC-B3B38A6B4C68}"/>
              </a:ext>
            </a:extLst>
          </p:cNvPr>
          <p:cNvSpPr txBox="1"/>
          <p:nvPr/>
        </p:nvSpPr>
        <p:spPr>
          <a:xfrm>
            <a:off x="424351" y="4180730"/>
            <a:ext cx="4282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Trial 3 Summary Statistics</a:t>
            </a:r>
            <a:r>
              <a:rPr lang="en-US" sz="1800" b="0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(#5867):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Rate of Return: 39.49%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Rate of Return: 26.84%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Sharpe Ratio: 0.81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Sharpe Ratio: 0.27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E1DA5A-3AA0-5F93-0BF7-4E27C3DE9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123938"/>
              </p:ext>
            </p:extLst>
          </p:nvPr>
        </p:nvGraphicFramePr>
        <p:xfrm>
          <a:off x="1023766" y="1252981"/>
          <a:ext cx="2781300" cy="2712720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3261567597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134182723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 Portfolio Weight </a:t>
                      </a:r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(#5867)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9044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XOM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29.74%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4692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Chevron (CVX)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1.82%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61904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Morgan (KMI)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0.76%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343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Constellation Energy Corp (CEG)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34.81%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966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Dominion (D)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0.12%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7168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Duke (DUK)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16.14%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105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ETF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(XLE)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16.61%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7860041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DB44111F-778E-8414-73A6-D43BC7913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966" y="126414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9673ECFA-D866-D774-5D88-38A7D1DDF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0" y="1214779"/>
            <a:ext cx="7058121" cy="418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768106-B409-D693-9B75-959EA92FFC24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Trial 3</a:t>
            </a:r>
          </a:p>
        </p:txBody>
      </p:sp>
    </p:spTree>
    <p:extLst>
      <p:ext uri="{BB962C8B-B14F-4D97-AF65-F5344CB8AC3E}">
        <p14:creationId xmlns:p14="http://schemas.microsoft.com/office/powerpoint/2010/main" val="1282921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7648FA-FFB9-A317-14FB-82E76DCA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252102"/>
              </p:ext>
            </p:extLst>
          </p:nvPr>
        </p:nvGraphicFramePr>
        <p:xfrm>
          <a:off x="1039525" y="1252981"/>
          <a:ext cx="2781300" cy="2712720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267073056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674232182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 Portfolio Weight (#9993)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7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XOM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34.83%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741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Chevron (CVX)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24.94%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299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Morgan (KMI)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1.34%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04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Constellation Energy Corp (CEG)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31.71%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53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Dominion (D)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0.27%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75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Duke (DUK)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6.27%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5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ETF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(XLE)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89776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59BACAE4-A10C-796B-1B48-63AD376C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7" y="1362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9D0CF-4549-59B0-D4FC-B3B38A6B4C68}"/>
              </a:ext>
            </a:extLst>
          </p:cNvPr>
          <p:cNvSpPr txBox="1"/>
          <p:nvPr/>
        </p:nvSpPr>
        <p:spPr>
          <a:xfrm>
            <a:off x="424351" y="4180730"/>
            <a:ext cx="4282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Trial 4 Summary Statistics </a:t>
            </a:r>
            <a:r>
              <a:rPr lang="en-US" sz="1800" b="0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(#9993)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Rate of Return: 40.36%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Rate of Return: 26.74%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Sharpe Ratio: 0.82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Sharpe Ratio: 0.32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5C23241-C558-0FC7-291C-04BD4FFC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0" y="1201362"/>
            <a:ext cx="7095447" cy="418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971053-16B7-A96B-E7C9-D129CAF6E123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Trial 4</a:t>
            </a:r>
          </a:p>
        </p:txBody>
      </p:sp>
    </p:spTree>
    <p:extLst>
      <p:ext uri="{BB962C8B-B14F-4D97-AF65-F5344CB8AC3E}">
        <p14:creationId xmlns:p14="http://schemas.microsoft.com/office/powerpoint/2010/main" val="4128144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974F52-E8E0-40D1-9A8D-204DD736A1D9}"/>
              </a:ext>
            </a:extLst>
          </p:cNvPr>
          <p:cNvSpPr txBox="1"/>
          <p:nvPr/>
        </p:nvSpPr>
        <p:spPr>
          <a:xfrm>
            <a:off x="123825" y="6272215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Bloomberg , Company Financials, and Investor Presentations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44EA90C-F83F-459D-9BC0-70F62CA76F36}"/>
              </a:ext>
            </a:extLst>
          </p:cNvPr>
          <p:cNvSpPr txBox="1"/>
          <p:nvPr/>
        </p:nvSpPr>
        <p:spPr>
          <a:xfrm>
            <a:off x="123825" y="6487244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as of 1/28/21 – 1/28/22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97648FA-FFB9-A317-14FB-82E76DCA9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873532"/>
              </p:ext>
            </p:extLst>
          </p:nvPr>
        </p:nvGraphicFramePr>
        <p:xfrm>
          <a:off x="1039525" y="1252981"/>
          <a:ext cx="2781300" cy="2712720"/>
        </p:xfrm>
        <a:graphic>
          <a:graphicData uri="http://schemas.openxmlformats.org/drawingml/2006/table">
            <a:tbl>
              <a:tblPr/>
              <a:tblGrid>
                <a:gridCol w="1876425">
                  <a:extLst>
                    <a:ext uri="{9D8B030D-6E8A-4147-A177-3AD203B41FA5}">
                      <a16:colId xmlns:a16="http://schemas.microsoft.com/office/drawing/2014/main" val="2670730565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674232182"/>
                    </a:ext>
                  </a:extLst>
                </a:gridCol>
              </a:tblGrid>
              <a:tr h="276225">
                <a:tc gridSpan="2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 Portfolio Weight (#4343)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079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ExxonMobil 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XOM</a:t>
                      </a: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34.56%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741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Chevron (CVX)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21.38%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62991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Kinder Morgan (KMI)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0.82%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9804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Constellation Energy Corp (CEG)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26.98%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531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Dominion (D)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0.05%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4775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Duke (DUK)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12.13%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5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Energy ETF </a:t>
                      </a:r>
                      <a:r>
                        <a:rPr lang="en-US" sz="1200" b="0" i="1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(XLE)</a:t>
                      </a:r>
                      <a:endParaRPr lang="en-US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4.07%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9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189776"/>
                  </a:ext>
                </a:extLst>
              </a:tr>
            </a:tbl>
          </a:graphicData>
        </a:graphic>
      </p:graphicFrame>
      <p:sp>
        <p:nvSpPr>
          <p:cNvPr id="14" name="Rectangle 3">
            <a:extLst>
              <a:ext uri="{FF2B5EF4-FFF2-40B4-BE49-F238E27FC236}">
                <a16:creationId xmlns:a16="http://schemas.microsoft.com/office/drawing/2014/main" id="{59BACAE4-A10C-796B-1B48-63AD376CE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487" y="13622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99D0CF-4549-59B0-D4FC-B3B38A6B4C68}"/>
              </a:ext>
            </a:extLst>
          </p:cNvPr>
          <p:cNvSpPr txBox="1"/>
          <p:nvPr/>
        </p:nvSpPr>
        <p:spPr>
          <a:xfrm>
            <a:off x="424351" y="4180730"/>
            <a:ext cx="4282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Trial 5 Summary Statistics</a:t>
            </a:r>
            <a:r>
              <a:rPr lang="en-US" sz="1800" b="0" i="1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(#4343)</a:t>
            </a:r>
            <a:r>
              <a:rPr lang="en-US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 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Rate of Return: 40.41%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Rate of Return: 26.86%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Highest Sharpe Ratio: 0.82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Lowest Sharpe Ratio: 0.22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70D72052-1D4B-0356-EACD-48AE200D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640" y="1335241"/>
            <a:ext cx="7164179" cy="424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BFA418-D146-A386-8283-993C0003D093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Trial 5</a:t>
            </a:r>
          </a:p>
        </p:txBody>
      </p:sp>
    </p:spTree>
    <p:extLst>
      <p:ext uri="{BB962C8B-B14F-4D97-AF65-F5344CB8AC3E}">
        <p14:creationId xmlns:p14="http://schemas.microsoft.com/office/powerpoint/2010/main" val="1893864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Results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DA420-ED45-443C-89A7-08EBD844283C}"/>
              </a:ext>
            </a:extLst>
          </p:cNvPr>
          <p:cNvSpPr/>
          <p:nvPr/>
        </p:nvSpPr>
        <p:spPr>
          <a:xfrm>
            <a:off x="800753" y="1161014"/>
            <a:ext cx="2542032" cy="4453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AE90-E6F8-4B70-A994-39FBFB02D358}"/>
              </a:ext>
            </a:extLst>
          </p:cNvPr>
          <p:cNvSpPr/>
          <p:nvPr/>
        </p:nvSpPr>
        <p:spPr>
          <a:xfrm>
            <a:off x="1345419" y="1508739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Fibonacci Retracement Levels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63120B-E529-45D7-AB94-1E38DA0BEE3B}"/>
              </a:ext>
            </a:extLst>
          </p:cNvPr>
          <p:cNvSpPr/>
          <p:nvPr/>
        </p:nvSpPr>
        <p:spPr>
          <a:xfrm>
            <a:off x="1345419" y="2851102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Sharpe Ratio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779AF-80E1-45AB-9F61-27E3991A450B}"/>
              </a:ext>
            </a:extLst>
          </p:cNvPr>
          <p:cNvSpPr/>
          <p:nvPr/>
        </p:nvSpPr>
        <p:spPr>
          <a:xfrm>
            <a:off x="1345419" y="4193465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Optimal Portfolio Weights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A076C2-8AD0-4B95-BAAA-9FC806D521AF}"/>
              </a:ext>
            </a:extLst>
          </p:cNvPr>
          <p:cNvSpPr/>
          <p:nvPr/>
        </p:nvSpPr>
        <p:spPr>
          <a:xfrm>
            <a:off x="4207543" y="1508739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Fibonacci Retracement Levels supports our theory and appears in places of large macroeconomic events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866EC-8D94-4BEB-97CC-C28C14D33664}"/>
              </a:ext>
            </a:extLst>
          </p:cNvPr>
          <p:cNvSpPr/>
          <p:nvPr/>
        </p:nvSpPr>
        <p:spPr>
          <a:xfrm>
            <a:off x="4207543" y="2832354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50,000 simulations, the optimal Sharpe Ratio for the portfolio is 0.82 with an average return of 39.77% over the course of 5 trials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063DD8-9B62-4606-B22B-944E3D47F999}"/>
              </a:ext>
            </a:extLst>
          </p:cNvPr>
          <p:cNvSpPr/>
          <p:nvPr/>
        </p:nvSpPr>
        <p:spPr>
          <a:xfrm>
            <a:off x="4207543" y="4174717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Stock performance from best to worst: </a:t>
            </a:r>
            <a:r>
              <a:rPr lang="en-US" i="1" dirty="0">
                <a:solidFill>
                  <a:schemeClr val="tx1"/>
                </a:solidFill>
              </a:rPr>
              <a:t>XOM, CEG, XLE, CVX, DUK, KMI, and D. </a:t>
            </a:r>
            <a:r>
              <a:rPr lang="en-US" dirty="0">
                <a:solidFill>
                  <a:schemeClr val="tx1"/>
                </a:solidFill>
              </a:rPr>
              <a:t>Having a majority in top 3-4 companies lead to the best results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091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61925"/>
            <a:ext cx="75094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Analysis and Improvements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DDA420-ED45-443C-89A7-08EBD844283C}"/>
              </a:ext>
            </a:extLst>
          </p:cNvPr>
          <p:cNvSpPr/>
          <p:nvPr/>
        </p:nvSpPr>
        <p:spPr>
          <a:xfrm>
            <a:off x="800753" y="1161014"/>
            <a:ext cx="2542032" cy="4453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8DAE90-E6F8-4B70-A994-39FBFB02D358}"/>
              </a:ext>
            </a:extLst>
          </p:cNvPr>
          <p:cNvSpPr/>
          <p:nvPr/>
        </p:nvSpPr>
        <p:spPr>
          <a:xfrm>
            <a:off x="1345419" y="1508739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Simulation VS Current Portfolio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63120B-E529-45D7-AB94-1E38DA0BEE3B}"/>
              </a:ext>
            </a:extLst>
          </p:cNvPr>
          <p:cNvSpPr/>
          <p:nvPr/>
        </p:nvSpPr>
        <p:spPr>
          <a:xfrm>
            <a:off x="1345419" y="2851102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Errors in Historical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1779AF-80E1-45AB-9F61-27E3991A450B}"/>
              </a:ext>
            </a:extLst>
          </p:cNvPr>
          <p:cNvSpPr/>
          <p:nvPr/>
        </p:nvSpPr>
        <p:spPr>
          <a:xfrm>
            <a:off x="1345419" y="4193465"/>
            <a:ext cx="2587752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Back testing with conditions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A076C2-8AD0-4B95-BAAA-9FC806D521AF}"/>
              </a:ext>
            </a:extLst>
          </p:cNvPr>
          <p:cNvSpPr/>
          <p:nvPr/>
        </p:nvSpPr>
        <p:spPr>
          <a:xfrm>
            <a:off x="4207543" y="1508739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 average, portfolio returns can increase ~2 - 3% (37% to 39.77%) by changing portfolio weights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6866EC-8D94-4BEB-97CC-C28C14D33664}"/>
              </a:ext>
            </a:extLst>
          </p:cNvPr>
          <p:cNvSpPr/>
          <p:nvPr/>
        </p:nvSpPr>
        <p:spPr>
          <a:xfrm>
            <a:off x="4207543" y="2832354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“Past performance is not indicative of the future”. Difficult to predict systematic and unsystematic risks. Variables not accounted for (FED’s Monetary policy)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063DD8-9B62-4606-B22B-944E3D47F999}"/>
              </a:ext>
            </a:extLst>
          </p:cNvPr>
          <p:cNvSpPr/>
          <p:nvPr/>
        </p:nvSpPr>
        <p:spPr>
          <a:xfrm>
            <a:off x="4207543" y="4174717"/>
            <a:ext cx="7755894" cy="109728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Energy sector vs tech or consumer sector. The variables of the energy sector are far different than others</a:t>
            </a:r>
          </a:p>
        </p:txBody>
      </p:sp>
    </p:spTree>
    <p:extLst>
      <p:ext uri="{BB962C8B-B14F-4D97-AF65-F5344CB8AC3E}">
        <p14:creationId xmlns:p14="http://schemas.microsoft.com/office/powerpoint/2010/main" val="2298816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0AB1A7-15EA-4A13-F0DC-62C6F70C578B}"/>
              </a:ext>
            </a:extLst>
          </p:cNvPr>
          <p:cNvSpPr/>
          <p:nvPr/>
        </p:nvSpPr>
        <p:spPr>
          <a:xfrm>
            <a:off x="800752" y="1161014"/>
            <a:ext cx="10553048" cy="4453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41EBBDB-4611-EA71-0CAF-A569B8921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476" y="27247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Aharoni" panose="020F0502020204030204" pitchFamily="34" charset="0"/>
                <a:cs typeface="Aharoni" panose="020F050202020403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97115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622753-FD9A-47F4-8BA7-89364DC5C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139155"/>
              </p:ext>
            </p:extLst>
          </p:nvPr>
        </p:nvGraphicFramePr>
        <p:xfrm>
          <a:off x="123825" y="918367"/>
          <a:ext cx="5724294" cy="27748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724294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156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Python History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211297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Created by Guido Van Rossum on February 20, 1991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Named after BBC sketch comedy show Monty Python’s Flying Circus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Used to build software, data analysis, and automate tasks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sz="14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61925"/>
            <a:ext cx="4486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Background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490333-C069-4E30-8333-C693219FA8EC}"/>
              </a:ext>
            </a:extLst>
          </p:cNvPr>
          <p:cNvCxnSpPr>
            <a:cxnSpLocks/>
          </p:cNvCxnSpPr>
          <p:nvPr/>
        </p:nvCxnSpPr>
        <p:spPr>
          <a:xfrm flipH="1">
            <a:off x="6253017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4AECF5-2815-4C3F-9F45-B17FD1196041}"/>
              </a:ext>
            </a:extLst>
          </p:cNvPr>
          <p:cNvCxnSpPr>
            <a:cxnSpLocks/>
          </p:cNvCxnSpPr>
          <p:nvPr/>
        </p:nvCxnSpPr>
        <p:spPr>
          <a:xfrm>
            <a:off x="6096000" y="3567502"/>
            <a:ext cx="0" cy="2478735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A4212A-BC0B-4E64-9AD0-2598290062C6}"/>
              </a:ext>
            </a:extLst>
          </p:cNvPr>
          <p:cNvCxnSpPr>
            <a:cxnSpLocks/>
          </p:cNvCxnSpPr>
          <p:nvPr/>
        </p:nvCxnSpPr>
        <p:spPr>
          <a:xfrm>
            <a:off x="123825" y="3429000"/>
            <a:ext cx="5724294" cy="0"/>
          </a:xfrm>
          <a:prstGeom prst="line">
            <a:avLst/>
          </a:prstGeom>
          <a:ln w="6350">
            <a:solidFill>
              <a:srgbClr val="6869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A9104B0-D127-23C9-141D-FFFBB8CCA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05410"/>
              </p:ext>
            </p:extLst>
          </p:nvPr>
        </p:nvGraphicFramePr>
        <p:xfrm>
          <a:off x="123825" y="3521990"/>
          <a:ext cx="5724290" cy="261397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724290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Python Libraries Used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472269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 Pandas – </a:t>
                      </a:r>
                      <a:r>
                        <a:rPr lang="en-US" sz="1600" b="0" dirty="0"/>
                        <a:t>Data Manipulation and Analysis</a:t>
                      </a:r>
                      <a:endParaRPr lang="en-US" sz="1600" b="1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 Pandas Data Reader – </a:t>
                      </a:r>
                      <a:r>
                        <a:rPr lang="en-US" sz="1600" b="0" dirty="0"/>
                        <a:t>Access public financial data</a:t>
                      </a:r>
                      <a:endParaRPr lang="en-US" sz="1600" b="1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 Matplotlib – </a:t>
                      </a:r>
                      <a:r>
                        <a:rPr lang="en-US" sz="1600" b="0" dirty="0"/>
                        <a:t>Plotting library to create interactive visuals</a:t>
                      </a:r>
                      <a:endParaRPr lang="en-US" sz="1600" b="1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dirty="0"/>
                        <a:t> NumPy – </a:t>
                      </a:r>
                      <a:r>
                        <a:rPr lang="en-US" sz="1600" b="0" dirty="0"/>
                        <a:t>Performs a wide range of mathematical operations on arrays (Written in C)</a:t>
                      </a:r>
                      <a:endParaRPr lang="en-US" sz="1400" b="1" dirty="0"/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400" b="1" dirty="0"/>
                        <a:t> </a:t>
                      </a:r>
                      <a:r>
                        <a:rPr lang="en-US" sz="1600" b="1" dirty="0"/>
                        <a:t>SciPy – </a:t>
                      </a:r>
                      <a:r>
                        <a:rPr lang="en-US" sz="1600" b="0" dirty="0"/>
                        <a:t>Utility function for optimizing data (linear algebra)</a:t>
                      </a:r>
                      <a:endParaRPr lang="en-US" sz="1600" b="1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82A851F-C98B-2019-DB6F-7B3F68C24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460558"/>
              </p:ext>
            </p:extLst>
          </p:nvPr>
        </p:nvGraphicFramePr>
        <p:xfrm>
          <a:off x="6263358" y="907477"/>
          <a:ext cx="5724294" cy="27748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724294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156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Concepts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211297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Fibonacci Retracement </a:t>
                      </a: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Method of technical analysis used to determine support and resistance levels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Monte Carlos Simulation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– Computational algorithm that uses repeated random sampling to determine results</a:t>
                      </a:r>
                      <a:endParaRPr lang="en-US" sz="16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sz="14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3E10F52-AEC4-8762-4B51-E4D199CA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753"/>
              </p:ext>
            </p:extLst>
          </p:nvPr>
        </p:nvGraphicFramePr>
        <p:xfrm>
          <a:off x="6263358" y="3532872"/>
          <a:ext cx="5724294" cy="277488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724294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Hypothesis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472269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/>
                        <a:t> The FR levels can be used in a portfolio to determine support and resistance levels based on macroeconomic events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dirty="0"/>
                        <a:t> The Monte Carlos Simulation can determine the optimal portfolio weighting consistently</a:t>
                      </a:r>
                    </a:p>
                    <a:p>
                      <a:pPr marL="171450" indent="-171450">
                        <a:lnSpc>
                          <a:spcPct val="200000"/>
                        </a:lnSpc>
                        <a:buFont typeface="Wingdings" panose="05000000000000000000" pitchFamily="2" charset="2"/>
                        <a:buChar char="v"/>
                      </a:pPr>
                      <a:endParaRPr lang="en-US" sz="14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190990B-9E29-40C0-91F7-BCF5B31E4D32}"/>
              </a:ext>
            </a:extLst>
          </p:cNvPr>
          <p:cNvGraphicFramePr>
            <a:graphicFrameLocks/>
          </p:cNvGraphicFramePr>
          <p:nvPr/>
        </p:nvGraphicFramePr>
        <p:xfrm>
          <a:off x="-9525" y="1343373"/>
          <a:ext cx="6077337" cy="208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520BF6-B3FF-48AC-93AC-698D0EC93E70}"/>
              </a:ext>
            </a:extLst>
          </p:cNvPr>
          <p:cNvSpPr txBox="1"/>
          <p:nvPr/>
        </p:nvSpPr>
        <p:spPr>
          <a:xfrm>
            <a:off x="210760" y="3833789"/>
            <a:ext cx="554736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A U.S. based super major, CVX is one of the largest globally exposed integrated oil &amp; gas companies in the world. The company generates most of its revenue from its Upstream segment.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lvl="1"/>
            <a:r>
              <a:rPr lang="en-US" sz="1600" dirty="0"/>
              <a:t>		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30C0E1B-DEA6-46EF-94B5-78F700EBDA78}"/>
              </a:ext>
            </a:extLst>
          </p:cNvPr>
          <p:cNvSpPr txBox="1"/>
          <p:nvPr/>
        </p:nvSpPr>
        <p:spPr>
          <a:xfrm>
            <a:off x="221561" y="1315543"/>
            <a:ext cx="554736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A multinational integrated oil and gas supermajor headquartered in Irving, Texas. They operate within the downstream, upstream, and chemical manufacturing segments.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graphicFrame>
        <p:nvGraphicFramePr>
          <p:cNvPr id="30" name="Table 10">
            <a:extLst>
              <a:ext uri="{FF2B5EF4-FFF2-40B4-BE49-F238E27FC236}">
                <a16:creationId xmlns:a16="http://schemas.microsoft.com/office/drawing/2014/main" id="{DA603845-BFEE-4969-B63A-BC4F81DFE145}"/>
              </a:ext>
            </a:extLst>
          </p:cNvPr>
          <p:cNvGraphicFramePr>
            <a:graphicFrameLocks noGrp="1"/>
          </p:cNvGraphicFramePr>
          <p:nvPr/>
        </p:nvGraphicFramePr>
        <p:xfrm>
          <a:off x="210760" y="4900687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$176.56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High: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$189.68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$341.40B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$110.73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54045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10.04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Energy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graphicFrame>
        <p:nvGraphicFramePr>
          <p:cNvPr id="37" name="Table 16">
            <a:extLst>
              <a:ext uri="{FF2B5EF4-FFF2-40B4-BE49-F238E27FC236}">
                <a16:creationId xmlns:a16="http://schemas.microsoft.com/office/drawing/2014/main" id="{9E46C348-02C6-4E3D-84C9-00BB547836EC}"/>
              </a:ext>
            </a:extLst>
          </p:cNvPr>
          <p:cNvGraphicFramePr>
            <a:graphicFrameLocks noGrp="1"/>
          </p:cNvGraphicFramePr>
          <p:nvPr/>
        </p:nvGraphicFramePr>
        <p:xfrm>
          <a:off x="221561" y="936928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Exxon Mobil (XOM)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33838"/>
            <a:ext cx="525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Portfolio Description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534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B8462E-4946-4618-A228-58E9F90E2295}"/>
              </a:ext>
            </a:extLst>
          </p:cNvPr>
          <p:cNvCxnSpPr>
            <a:cxnSpLocks/>
          </p:cNvCxnSpPr>
          <p:nvPr/>
        </p:nvCxnSpPr>
        <p:spPr>
          <a:xfrm>
            <a:off x="274320" y="3429000"/>
            <a:ext cx="5547360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graphicFrame>
        <p:nvGraphicFramePr>
          <p:cNvPr id="45" name="Table 16">
            <a:extLst>
              <a:ext uri="{FF2B5EF4-FFF2-40B4-BE49-F238E27FC236}">
                <a16:creationId xmlns:a16="http://schemas.microsoft.com/office/drawing/2014/main" id="{50233AD1-4417-475C-9F94-6EB4D4264238}"/>
              </a:ext>
            </a:extLst>
          </p:cNvPr>
          <p:cNvGraphicFramePr>
            <a:graphicFrameLocks noGrp="1"/>
          </p:cNvGraphicFramePr>
          <p:nvPr/>
        </p:nvGraphicFramePr>
        <p:xfrm>
          <a:off x="213746" y="3515585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07531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Chevron (CVX)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3B92093-ECB8-AD44-D9E6-21CF54C6CE95}"/>
              </a:ext>
            </a:extLst>
          </p:cNvPr>
          <p:cNvSpPr txBox="1"/>
          <p:nvPr/>
        </p:nvSpPr>
        <p:spPr>
          <a:xfrm>
            <a:off x="6339834" y="1307278"/>
            <a:ext cx="55473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One of the largest providers of energy transportation and storage services in North America operating approximately 83,000 miles of pipelines and 143 terminals. 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1D3C41C3-A2D2-CAA9-1009-374D760EF4ED}"/>
              </a:ext>
            </a:extLst>
          </p:cNvPr>
          <p:cNvGraphicFramePr>
            <a:graphicFrameLocks noGrp="1"/>
          </p:cNvGraphicFramePr>
          <p:nvPr/>
        </p:nvGraphicFramePr>
        <p:xfrm>
          <a:off x="6339834" y="939563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12758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Kinder Morgan (KMI)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graphicFrame>
        <p:nvGraphicFramePr>
          <p:cNvPr id="22" name="Table 10">
            <a:extLst>
              <a:ext uri="{FF2B5EF4-FFF2-40B4-BE49-F238E27FC236}">
                <a16:creationId xmlns:a16="http://schemas.microsoft.com/office/drawing/2014/main" id="{00396E7C-FF76-B90E-34CE-3B4C2B648C66}"/>
              </a:ext>
            </a:extLst>
          </p:cNvPr>
          <p:cNvGraphicFramePr>
            <a:graphicFrameLocks noGrp="1"/>
          </p:cNvGraphicFramePr>
          <p:nvPr/>
        </p:nvGraphicFramePr>
        <p:xfrm>
          <a:off x="221561" y="2409894"/>
          <a:ext cx="5536560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8280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68280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28550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$106.85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High: $114.66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285503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$440.01bn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57.96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493142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15.43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graphicFrame>
        <p:nvGraphicFramePr>
          <p:cNvPr id="24" name="Table 10">
            <a:extLst>
              <a:ext uri="{FF2B5EF4-FFF2-40B4-BE49-F238E27FC236}">
                <a16:creationId xmlns:a16="http://schemas.microsoft.com/office/drawing/2014/main" id="{CD5FB299-9BDA-07D1-3999-98BBE2902ACF}"/>
              </a:ext>
            </a:extLst>
          </p:cNvPr>
          <p:cNvGraphicFramePr>
            <a:graphicFrameLocks noGrp="1"/>
          </p:cNvGraphicFramePr>
          <p:nvPr/>
        </p:nvGraphicFramePr>
        <p:xfrm>
          <a:off x="6354778" y="2321919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28706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$18.56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High: $20.20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28706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$41.72bn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$15.01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49583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16.80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81D2B40E-ACC5-196D-0336-9940E4202B70}"/>
              </a:ext>
            </a:extLst>
          </p:cNvPr>
          <p:cNvSpPr txBox="1"/>
          <p:nvPr/>
        </p:nvSpPr>
        <p:spPr>
          <a:xfrm>
            <a:off x="6247388" y="3886046"/>
            <a:ext cx="554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Consist of 26 holdings of the Energy sector. The top 10 holdings are ~73% of the fund’s assets. The XLE are energy companies within the broader SPY 500</a:t>
            </a:r>
          </a:p>
        </p:txBody>
      </p:sp>
      <p:graphicFrame>
        <p:nvGraphicFramePr>
          <p:cNvPr id="27" name="Table 16">
            <a:extLst>
              <a:ext uri="{FF2B5EF4-FFF2-40B4-BE49-F238E27FC236}">
                <a16:creationId xmlns:a16="http://schemas.microsoft.com/office/drawing/2014/main" id="{9FCB3C26-EC61-941D-8B9B-94D7161C525A}"/>
              </a:ext>
            </a:extLst>
          </p:cNvPr>
          <p:cNvGraphicFramePr>
            <a:graphicFrameLocks noGrp="1"/>
          </p:cNvGraphicFramePr>
          <p:nvPr/>
        </p:nvGraphicFramePr>
        <p:xfrm>
          <a:off x="6247388" y="3518331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127585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Energy Selected Sector (XLE)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EDEE97F7-40E4-4FB6-04BC-83287B8B3E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702998"/>
              </p:ext>
            </p:extLst>
          </p:nvPr>
        </p:nvGraphicFramePr>
        <p:xfrm>
          <a:off x="6262332" y="4900687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28706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$87.63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High: $94.71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287060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$15.20bn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$51.66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49583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N/A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Energy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0943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E190990B-9E29-40C0-91F7-BCF5B31E4D32}"/>
              </a:ext>
            </a:extLst>
          </p:cNvPr>
          <p:cNvGraphicFramePr>
            <a:graphicFrameLocks/>
          </p:cNvGraphicFramePr>
          <p:nvPr/>
        </p:nvGraphicFramePr>
        <p:xfrm>
          <a:off x="-9525" y="1343373"/>
          <a:ext cx="6077337" cy="2085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520BF6-B3FF-48AC-93AC-698D0EC93E70}"/>
              </a:ext>
            </a:extLst>
          </p:cNvPr>
          <p:cNvSpPr txBox="1"/>
          <p:nvPr/>
        </p:nvSpPr>
        <p:spPr>
          <a:xfrm>
            <a:off x="232860" y="1310057"/>
            <a:ext cx="554736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Duke Energy is an electric utility company segmented into Electric Utilities and Infrastructure, Gas Utilities and Infrastructure, and Commercial Renewables operating across the Eastern United States.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B2727BEE-5423-4EE8-AA2F-3F9C917115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198771"/>
              </p:ext>
            </p:extLst>
          </p:nvPr>
        </p:nvGraphicFramePr>
        <p:xfrm>
          <a:off x="232860" y="2367719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$94.49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High: $113.20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$76.34bn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$85.94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54045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N/A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Utilities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30C0E1B-DEA6-46EF-94B5-78F700EBDA78}"/>
              </a:ext>
            </a:extLst>
          </p:cNvPr>
          <p:cNvSpPr txBox="1"/>
          <p:nvPr/>
        </p:nvSpPr>
        <p:spPr>
          <a:xfrm>
            <a:off x="232860" y="3815716"/>
            <a:ext cx="554736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One of the nation’s largest providers and distributors of electricity, natural gas, and related services to customers primarily in the East Coast and Rocky Mountain regions of the U.S.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graphicFrame>
        <p:nvGraphicFramePr>
          <p:cNvPr id="37" name="Table 16">
            <a:extLst>
              <a:ext uri="{FF2B5EF4-FFF2-40B4-BE49-F238E27FC236}">
                <a16:creationId xmlns:a16="http://schemas.microsoft.com/office/drawing/2014/main" id="{9E46C348-02C6-4E3D-84C9-00BB547836EC}"/>
              </a:ext>
            </a:extLst>
          </p:cNvPr>
          <p:cNvGraphicFramePr>
            <a:graphicFrameLocks noGrp="1"/>
          </p:cNvGraphicFramePr>
          <p:nvPr/>
        </p:nvGraphicFramePr>
        <p:xfrm>
          <a:off x="232860" y="3437101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Dominion Energy (D)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B8462E-4946-4618-A228-58E9F90E2295}"/>
              </a:ext>
            </a:extLst>
          </p:cNvPr>
          <p:cNvCxnSpPr>
            <a:cxnSpLocks/>
          </p:cNvCxnSpPr>
          <p:nvPr/>
        </p:nvCxnSpPr>
        <p:spPr>
          <a:xfrm>
            <a:off x="274320" y="3429000"/>
            <a:ext cx="5547360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graphicFrame>
        <p:nvGraphicFramePr>
          <p:cNvPr id="45" name="Table 16">
            <a:extLst>
              <a:ext uri="{FF2B5EF4-FFF2-40B4-BE49-F238E27FC236}">
                <a16:creationId xmlns:a16="http://schemas.microsoft.com/office/drawing/2014/main" id="{50233AD1-4417-475C-9F94-6EB4D4264238}"/>
              </a:ext>
            </a:extLst>
          </p:cNvPr>
          <p:cNvGraphicFramePr>
            <a:graphicFrameLocks noGrp="1"/>
          </p:cNvGraphicFramePr>
          <p:nvPr/>
        </p:nvGraphicFramePr>
        <p:xfrm>
          <a:off x="232860" y="942342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Duke Energy (DUK)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Table 10">
            <a:extLst>
              <a:ext uri="{FF2B5EF4-FFF2-40B4-BE49-F238E27FC236}">
                <a16:creationId xmlns:a16="http://schemas.microsoft.com/office/drawing/2014/main" id="{854E0FAC-005B-45F9-B60C-474D2EEE7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883597"/>
              </p:ext>
            </p:extLst>
          </p:nvPr>
        </p:nvGraphicFramePr>
        <p:xfrm>
          <a:off x="232860" y="4923666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$59.27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High: $88.78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$49.39bn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$57.95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54045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21.35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Utilities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5B559CF-4B28-1F84-F484-35A3CD538687}"/>
              </a:ext>
            </a:extLst>
          </p:cNvPr>
          <p:cNvSpPr txBox="1"/>
          <p:nvPr/>
        </p:nvSpPr>
        <p:spPr>
          <a:xfrm>
            <a:off x="6123424" y="1319758"/>
            <a:ext cx="55473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b="1" dirty="0"/>
              <a:t>Description: </a:t>
            </a:r>
            <a:r>
              <a:rPr lang="en-US" sz="1600" dirty="0"/>
              <a:t>Headquartered in Baltimore, Maryland and founded in February 2022 after splitting off from its parent company, Exelon. CEG provides nuclear, hydro, wind, and solar energy services to approximately 2 million customers.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  <p:graphicFrame>
        <p:nvGraphicFramePr>
          <p:cNvPr id="11" name="Table 16">
            <a:extLst>
              <a:ext uri="{FF2B5EF4-FFF2-40B4-BE49-F238E27FC236}">
                <a16:creationId xmlns:a16="http://schemas.microsoft.com/office/drawing/2014/main" id="{90407479-B4CC-7F0F-4894-45068C82C9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213424"/>
              </p:ext>
            </p:extLst>
          </p:nvPr>
        </p:nvGraphicFramePr>
        <p:xfrm>
          <a:off x="6123424" y="941143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Constellation Energy Corporation (CEG)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3546B811-A712-1864-806D-11B54FBAA2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1216050"/>
              </p:ext>
            </p:extLst>
          </p:nvPr>
        </p:nvGraphicFramePr>
        <p:xfrm>
          <a:off x="6123424" y="2427708"/>
          <a:ext cx="5562902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1451">
                  <a:extLst>
                    <a:ext uri="{9D8B030D-6E8A-4147-A177-3AD203B41FA5}">
                      <a16:colId xmlns:a16="http://schemas.microsoft.com/office/drawing/2014/main" val="2547217051"/>
                    </a:ext>
                  </a:extLst>
                </a:gridCol>
                <a:gridCol w="2781451">
                  <a:extLst>
                    <a:ext uri="{9D8B030D-6E8A-4147-A177-3AD203B41FA5}">
                      <a16:colId xmlns:a16="http://schemas.microsoft.com/office/drawing/2014/main" val="3556216404"/>
                    </a:ext>
                  </a:extLst>
                </a:gridCol>
              </a:tblGrid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Current Price: $90.06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High: $97.89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058547"/>
                  </a:ext>
                </a:extLst>
              </a:tr>
              <a:tr h="308832"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Market Cap: $29.45bn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52 Week Low: $37.63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29503"/>
                  </a:ext>
                </a:extLst>
              </a:tr>
              <a:tr h="54045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P/E: N/A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v"/>
                      </a:pP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v"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Sector: Utilities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726275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6D57676-155B-C0EE-C4FB-7C07224B7D7F}"/>
              </a:ext>
            </a:extLst>
          </p:cNvPr>
          <p:cNvSpPr txBox="1"/>
          <p:nvPr/>
        </p:nvSpPr>
        <p:spPr>
          <a:xfrm>
            <a:off x="123825" y="133838"/>
            <a:ext cx="525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Portfolio Description</a:t>
            </a:r>
          </a:p>
        </p:txBody>
      </p:sp>
    </p:spTree>
    <p:extLst>
      <p:ext uri="{BB962C8B-B14F-4D97-AF65-F5344CB8AC3E}">
        <p14:creationId xmlns:p14="http://schemas.microsoft.com/office/powerpoint/2010/main" val="2309351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974F52-E8E0-40D1-9A8D-204DD736A1D9}"/>
              </a:ext>
            </a:extLst>
          </p:cNvPr>
          <p:cNvSpPr txBox="1"/>
          <p:nvPr/>
        </p:nvSpPr>
        <p:spPr>
          <a:xfrm>
            <a:off x="123825" y="6272215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Total shares: 4813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61925"/>
            <a:ext cx="80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Portfolio Overview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4A5C47-43A8-40CD-ACE3-62282652B2E5}"/>
              </a:ext>
            </a:extLst>
          </p:cNvPr>
          <p:cNvCxnSpPr/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D747D8-2A37-41B5-B2FC-BF8F0C6A4688}"/>
              </a:ext>
            </a:extLst>
          </p:cNvPr>
          <p:cNvCxnSpPr/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50E0D0-3016-46BA-A4C3-F99E74219B35}"/>
              </a:ext>
            </a:extLst>
          </p:cNvPr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F54C54-EBC6-4CD4-A655-225D7C6C972D}"/>
              </a:ext>
            </a:extLst>
          </p:cNvPr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Table 29">
            <a:extLst>
              <a:ext uri="{FF2B5EF4-FFF2-40B4-BE49-F238E27FC236}">
                <a16:creationId xmlns:a16="http://schemas.microsoft.com/office/drawing/2014/main" id="{5223761B-BF47-48D9-90D8-00E2F3BE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90005"/>
              </p:ext>
            </p:extLst>
          </p:nvPr>
        </p:nvGraphicFramePr>
        <p:xfrm>
          <a:off x="6905496" y="1335920"/>
          <a:ext cx="4490830" cy="448601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45415">
                  <a:extLst>
                    <a:ext uri="{9D8B030D-6E8A-4147-A177-3AD203B41FA5}">
                      <a16:colId xmlns:a16="http://schemas.microsoft.com/office/drawing/2014/main" val="1908464523"/>
                    </a:ext>
                  </a:extLst>
                </a:gridCol>
                <a:gridCol w="2245415">
                  <a:extLst>
                    <a:ext uri="{9D8B030D-6E8A-4147-A177-3AD203B41FA5}">
                      <a16:colId xmlns:a16="http://schemas.microsoft.com/office/drawing/2014/main" val="2423429026"/>
                    </a:ext>
                  </a:extLst>
                </a:gridCol>
              </a:tblGrid>
              <a:tr h="462543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/>
                        <a:t>Company</a:t>
                      </a:r>
                    </a:p>
                  </a:txBody>
                  <a:tcPr marT="41564" marB="4156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/>
                        <a:t>Shares</a:t>
                      </a:r>
                    </a:p>
                  </a:txBody>
                  <a:tcPr marT="41564" marB="41564"/>
                </a:tc>
                <a:extLst>
                  <a:ext uri="{0D108BD9-81ED-4DB2-BD59-A6C34878D82A}">
                    <a16:rowId xmlns:a16="http://schemas.microsoft.com/office/drawing/2014/main" val="194334764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ExxonMobil (XOM)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198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09467466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Chevron (CVX)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252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033076900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Kinder Morgan (KMI)Duke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747</a:t>
                      </a:r>
                    </a:p>
                  </a:txBody>
                  <a:tcPr marL="3810" marR="3810" marT="3464" marB="0" anchor="ctr"/>
                </a:tc>
                <a:extLst>
                  <a:ext uri="{0D108BD9-81ED-4DB2-BD59-A6C34878D82A}">
                    <a16:rowId xmlns:a16="http://schemas.microsoft.com/office/drawing/2014/main" val="1328919947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Constellation Energy Corp (CEG)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405</a:t>
                      </a:r>
                    </a:p>
                  </a:txBody>
                  <a:tcPr marL="3810" marR="3810" marT="3464" marB="0" anchor="ctr"/>
                </a:tc>
                <a:extLst>
                  <a:ext uri="{0D108BD9-81ED-4DB2-BD59-A6C34878D82A}">
                    <a16:rowId xmlns:a16="http://schemas.microsoft.com/office/drawing/2014/main" val="3385813667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Dominion (D)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1116</a:t>
                      </a:r>
                    </a:p>
                  </a:txBody>
                  <a:tcPr marL="3810" marR="3810" marT="3464" marB="0" anchor="ctr"/>
                </a:tc>
                <a:extLst>
                  <a:ext uri="{0D108BD9-81ED-4DB2-BD59-A6C34878D82A}">
                    <a16:rowId xmlns:a16="http://schemas.microsoft.com/office/drawing/2014/main" val="3942441859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Duke (DUK)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843</a:t>
                      </a:r>
                    </a:p>
                  </a:txBody>
                  <a:tcPr marL="3810" marR="3810" marT="3464" marB="0" anchor="ctr"/>
                </a:tc>
                <a:extLst>
                  <a:ext uri="{0D108BD9-81ED-4DB2-BD59-A6C34878D82A}">
                    <a16:rowId xmlns:a16="http://schemas.microsoft.com/office/drawing/2014/main" val="1928268941"/>
                  </a:ext>
                </a:extLst>
              </a:tr>
              <a:tr h="574782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Energy ETF (XLE)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1252</a:t>
                      </a:r>
                    </a:p>
                  </a:txBody>
                  <a:tcPr marL="3810" marR="3810" marT="3464" marB="0" anchor="ctr"/>
                </a:tc>
                <a:extLst>
                  <a:ext uri="{0D108BD9-81ED-4DB2-BD59-A6C34878D82A}">
                    <a16:rowId xmlns:a16="http://schemas.microsoft.com/office/drawing/2014/main" val="3816106014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15EA356F-9555-ABD7-9BC1-7374F8505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43" y="1232445"/>
            <a:ext cx="4557840" cy="458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692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974F52-E8E0-40D1-9A8D-204DD736A1D9}"/>
              </a:ext>
            </a:extLst>
          </p:cNvPr>
          <p:cNvSpPr txBox="1"/>
          <p:nvPr/>
        </p:nvSpPr>
        <p:spPr>
          <a:xfrm>
            <a:off x="123825" y="6272215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Bloomberg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161925"/>
            <a:ext cx="80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Portfolio Statistics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4A5C47-43A8-40CD-ACE3-62282652B2E5}"/>
              </a:ext>
            </a:extLst>
          </p:cNvPr>
          <p:cNvCxnSpPr/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D747D8-2A37-41B5-B2FC-BF8F0C6A4688}"/>
              </a:ext>
            </a:extLst>
          </p:cNvPr>
          <p:cNvCxnSpPr/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750E0D0-3016-46BA-A4C3-F99E74219B35}"/>
              </a:ext>
            </a:extLst>
          </p:cNvPr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2F54C54-EBC6-4CD4-A655-225D7C6C972D}"/>
              </a:ext>
            </a:extLst>
          </p:cNvPr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BC14D5B-9975-4771-B675-7A2B9AAF21E8}"/>
              </a:ext>
            </a:extLst>
          </p:cNvPr>
          <p:cNvSpPr txBox="1"/>
          <p:nvPr/>
        </p:nvSpPr>
        <p:spPr>
          <a:xfrm>
            <a:off x="123825" y="6487244"/>
            <a:ext cx="43998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as of 1/28/21 – 1/28/22</a:t>
            </a:r>
          </a:p>
        </p:txBody>
      </p:sp>
      <p:pic>
        <p:nvPicPr>
          <p:cNvPr id="17412" name="Picture 4">
            <a:extLst>
              <a:ext uri="{FF2B5EF4-FFF2-40B4-BE49-F238E27FC236}">
                <a16:creationId xmlns:a16="http://schemas.microsoft.com/office/drawing/2014/main" id="{15740824-795E-F074-3A91-05AEBDC89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46" y="1545531"/>
            <a:ext cx="5728653" cy="275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6">
            <a:extLst>
              <a:ext uri="{FF2B5EF4-FFF2-40B4-BE49-F238E27FC236}">
                <a16:creationId xmlns:a16="http://schemas.microsoft.com/office/drawing/2014/main" id="{5A72BE99-0757-5099-858A-48F5FB14D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230224"/>
              </p:ext>
            </p:extLst>
          </p:nvPr>
        </p:nvGraphicFramePr>
        <p:xfrm>
          <a:off x="232860" y="966043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Sensitivity Analysis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pic>
        <p:nvPicPr>
          <p:cNvPr id="17414" name="Picture 6">
            <a:extLst>
              <a:ext uri="{FF2B5EF4-FFF2-40B4-BE49-F238E27FC236}">
                <a16:creationId xmlns:a16="http://schemas.microsoft.com/office/drawing/2014/main" id="{A59251D5-874C-CC33-3F72-50261A59C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383" y="1545531"/>
            <a:ext cx="4673880" cy="277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16">
            <a:extLst>
              <a:ext uri="{FF2B5EF4-FFF2-40B4-BE49-F238E27FC236}">
                <a16:creationId xmlns:a16="http://schemas.microsoft.com/office/drawing/2014/main" id="{FA53DFD6-CCA4-657B-9DC5-021219781C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05372"/>
              </p:ext>
            </p:extLst>
          </p:nvPr>
        </p:nvGraphicFramePr>
        <p:xfrm>
          <a:off x="6622768" y="966043"/>
          <a:ext cx="5555175" cy="3657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Cumulative Return </a:t>
                      </a:r>
                      <a:r>
                        <a:rPr lang="en-US" sz="1800" b="1" i="1" u="sng" dirty="0" err="1">
                          <a:solidFill>
                            <a:schemeClr val="accent1"/>
                          </a:solidFill>
                        </a:rPr>
                        <a:t>Dataframe</a:t>
                      </a:r>
                      <a:endParaRPr lang="en-US" sz="1800" b="1" i="1" u="sng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  <p:graphicFrame>
        <p:nvGraphicFramePr>
          <p:cNvPr id="9" name="Table 16">
            <a:extLst>
              <a:ext uri="{FF2B5EF4-FFF2-40B4-BE49-F238E27FC236}">
                <a16:creationId xmlns:a16="http://schemas.microsoft.com/office/drawing/2014/main" id="{88F16765-7036-9BCE-B3FE-E98A66912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0272392"/>
              </p:ext>
            </p:extLst>
          </p:nvPr>
        </p:nvGraphicFramePr>
        <p:xfrm>
          <a:off x="232859" y="4373988"/>
          <a:ext cx="5555175" cy="156235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5555175">
                  <a:extLst>
                    <a:ext uri="{9D8B030D-6E8A-4147-A177-3AD203B41FA5}">
                      <a16:colId xmlns:a16="http://schemas.microsoft.com/office/drawing/2014/main" val="2402605526"/>
                    </a:ext>
                  </a:extLst>
                </a:gridCol>
              </a:tblGrid>
              <a:tr h="290200"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sz="1800" b="1" i="1" u="sng" dirty="0">
                          <a:solidFill>
                            <a:schemeClr val="accent1"/>
                          </a:solidFill>
                        </a:rPr>
                        <a:t>Portfolio Statistics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sz="16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Portfolio Value: ~380 Thousand dollars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v"/>
                        <a:tabLst/>
                        <a:defRPr/>
                      </a:pPr>
                      <a:r>
                        <a:rPr lang="en-US" sz="16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Time Horizon: 01/03/2020 – 12/01/2022</a:t>
                      </a:r>
                    </a:p>
                    <a:p>
                      <a:pPr marL="285750" indent="-285750" algn="l">
                        <a:lnSpc>
                          <a:spcPct val="150000"/>
                        </a:lnSpc>
                        <a:buFont typeface="Wingdings" pitchFamily="2" charset="2"/>
                        <a:buChar char="v"/>
                      </a:pPr>
                      <a:r>
                        <a:rPr lang="en-US" sz="1600" b="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Cumulative Returns: 37.33%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6774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82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312817"/>
            <a:ext cx="80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Portfolio Performance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B8462E-4946-4618-A228-58E9F90E2295}"/>
              </a:ext>
            </a:extLst>
          </p:cNvPr>
          <p:cNvCxnSpPr>
            <a:cxnSpLocks/>
          </p:cNvCxnSpPr>
          <p:nvPr/>
        </p:nvCxnSpPr>
        <p:spPr>
          <a:xfrm>
            <a:off x="274320" y="3429000"/>
            <a:ext cx="5547360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2BB7F1-B661-AC11-A946-3207A67B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9" y="1163258"/>
            <a:ext cx="5935142" cy="452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CB303B-24BF-FB8E-B516-C194E9949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02" y="1080132"/>
            <a:ext cx="5964736" cy="461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46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8622753-FD9A-47F4-8BA7-89364DC5C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557800"/>
              </p:ext>
            </p:extLst>
          </p:nvPr>
        </p:nvGraphicFramePr>
        <p:xfrm>
          <a:off x="-9525" y="896595"/>
          <a:ext cx="12191999" cy="2478735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12191999">
                  <a:extLst>
                    <a:ext uri="{9D8B030D-6E8A-4147-A177-3AD203B41FA5}">
                      <a16:colId xmlns:a16="http://schemas.microsoft.com/office/drawing/2014/main" val="2862288719"/>
                    </a:ext>
                  </a:extLst>
                </a:gridCol>
              </a:tblGrid>
              <a:tr h="156448">
                <a:tc>
                  <a:txBody>
                    <a:bodyPr/>
                    <a:lstStyle/>
                    <a:p>
                      <a:pPr algn="ctr"/>
                      <a:r>
                        <a:rPr lang="en-US" sz="1800" b="1" i="1" dirty="0"/>
                        <a:t>Overview / Description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74165"/>
                  </a:ext>
                </a:extLst>
              </a:tr>
              <a:tr h="2112975">
                <a:tc>
                  <a:txBody>
                    <a:bodyPr/>
                    <a:lstStyle/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Fibonacci Retracement is named after Italian mathemicatian, Leonardo Pisano and based off on the Fibonacci Sequence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Support and Resistance levels: Represents an increase and decrease in demand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0, 1, 1, 2, 3, 5, 8, 13, 21, 34, 55, 89, 144, 233, …</a:t>
                      </a:r>
                    </a:p>
                    <a:p>
                      <a:pPr marL="171450" indent="-1714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Fibonacci Retracements are: 23.6%, 38.2%, 50%, 61.8%, and 78.6%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277506"/>
                  </a:ext>
                </a:extLst>
              </a:tr>
            </a:tbl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1490333-C069-4E30-8333-C693219FA8EC}"/>
              </a:ext>
            </a:extLst>
          </p:cNvPr>
          <p:cNvCxnSpPr>
            <a:cxnSpLocks/>
          </p:cNvCxnSpPr>
          <p:nvPr/>
        </p:nvCxnSpPr>
        <p:spPr>
          <a:xfrm flipH="1">
            <a:off x="6324448" y="291465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A4AECF5-2815-4C3F-9F45-B17FD1196041}"/>
              </a:ext>
            </a:extLst>
          </p:cNvPr>
          <p:cNvCxnSpPr>
            <a:cxnSpLocks/>
          </p:cNvCxnSpPr>
          <p:nvPr/>
        </p:nvCxnSpPr>
        <p:spPr>
          <a:xfrm>
            <a:off x="6096000" y="3567502"/>
            <a:ext cx="0" cy="2478735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3A4212A-BC0B-4E64-9AD0-2598290062C6}"/>
              </a:ext>
            </a:extLst>
          </p:cNvPr>
          <p:cNvCxnSpPr>
            <a:cxnSpLocks/>
          </p:cNvCxnSpPr>
          <p:nvPr/>
        </p:nvCxnSpPr>
        <p:spPr>
          <a:xfrm>
            <a:off x="195256" y="2914650"/>
            <a:ext cx="5724294" cy="0"/>
          </a:xfrm>
          <a:prstGeom prst="line">
            <a:avLst/>
          </a:prstGeom>
          <a:ln w="6350">
            <a:solidFill>
              <a:srgbClr val="68696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6">
                <a:extLst>
                  <a:ext uri="{FF2B5EF4-FFF2-40B4-BE49-F238E27FC236}">
                    <a16:creationId xmlns:a16="http://schemas.microsoft.com/office/drawing/2014/main" id="{D2308347-B59C-E4D8-EB6E-7665C47AC1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371840"/>
                  </p:ext>
                </p:extLst>
              </p:nvPr>
            </p:nvGraphicFramePr>
            <p:xfrm>
              <a:off x="1808007" y="3034417"/>
              <a:ext cx="2704777" cy="35958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{7E9639D4-E3E2-4D34-9284-5A2195B3D0D7}</a:tableStyleId>
                  </a:tblPr>
                  <a:tblGrid>
                    <a:gridCol w="2704777">
                      <a:extLst>
                        <a:ext uri="{9D8B030D-6E8A-4147-A177-3AD203B41FA5}">
                          <a16:colId xmlns:a16="http://schemas.microsoft.com/office/drawing/2014/main" val="2402605526"/>
                        </a:ext>
                      </a:extLst>
                    </a:gridCol>
                  </a:tblGrid>
                  <a:tr h="359589">
                    <a:tc>
                      <a:txBody>
                        <a:bodyPr/>
                        <a:lstStyle/>
                        <a:p>
                          <a:pPr marL="0" indent="0" algn="ctr">
                            <a:buFont typeface="Wingdings" panose="05000000000000000000" pitchFamily="2" charset="2"/>
                            <a:buNone/>
                          </a:pPr>
                          <a:r>
                            <a:rPr lang="en-US" sz="1600" i="1" dirty="0"/>
                            <a:t>Golden Ratio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𝝋</m:t>
                                  </m:r>
                                </m:e>
                              </m:d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 ~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𝟔𝟏</m:t>
                              </m:r>
                            </m:oMath>
                          </a14:m>
                          <a:endParaRPr lang="en-US" sz="1600" i="1" dirty="0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67740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6">
                <a:extLst>
                  <a:ext uri="{FF2B5EF4-FFF2-40B4-BE49-F238E27FC236}">
                    <a16:creationId xmlns:a16="http://schemas.microsoft.com/office/drawing/2014/main" id="{D2308347-B59C-E4D8-EB6E-7665C47AC1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3371840"/>
                  </p:ext>
                </p:extLst>
              </p:nvPr>
            </p:nvGraphicFramePr>
            <p:xfrm>
              <a:off x="1808007" y="3034417"/>
              <a:ext cx="2704777" cy="359589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{7E9639D4-E3E2-4D34-9284-5A2195B3D0D7}</a:tableStyleId>
                  </a:tblPr>
                  <a:tblGrid>
                    <a:gridCol w="2704777">
                      <a:extLst>
                        <a:ext uri="{9D8B030D-6E8A-4147-A177-3AD203B41FA5}">
                          <a16:colId xmlns:a16="http://schemas.microsoft.com/office/drawing/2014/main" val="2402605526"/>
                        </a:ext>
                      </a:extLst>
                    </a:gridCol>
                  </a:tblGrid>
                  <a:tr h="35958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noFill/>
                          <a:prstDash val="solid"/>
                          <a:miter lim="800000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35" t="-6667" r="-2804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67740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84C6D2F-4F02-A132-204F-1F695FF6D750}"/>
              </a:ext>
            </a:extLst>
          </p:cNvPr>
          <p:cNvSpPr txBox="1"/>
          <p:nvPr/>
        </p:nvSpPr>
        <p:spPr>
          <a:xfrm>
            <a:off x="123825" y="133838"/>
            <a:ext cx="5253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Fibonacci Retracement</a:t>
            </a:r>
          </a:p>
        </p:txBody>
      </p:sp>
      <p:pic>
        <p:nvPicPr>
          <p:cNvPr id="14" name="Picture 4" descr="Happy Fibonacci Day! | Jak's View of Vancouver v.3">
            <a:extLst>
              <a:ext uri="{FF2B5EF4-FFF2-40B4-BE49-F238E27FC236}">
                <a16:creationId xmlns:a16="http://schemas.microsoft.com/office/drawing/2014/main" id="{5C0CEBB6-B58B-0138-4D12-3175E8478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318" y="3040072"/>
            <a:ext cx="4148787" cy="300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92DA08D3-151C-3438-FF26-1C93C23BD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030" y="3375329"/>
            <a:ext cx="4240746" cy="271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93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1463237" y="84789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9559636" y="84789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-9525" y="84789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444" y="6372608"/>
            <a:ext cx="1547509" cy="30704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51137" y="6200949"/>
            <a:ext cx="9432154" cy="2767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34736" y="6200949"/>
            <a:ext cx="1773369" cy="0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2287" y="6200949"/>
            <a:ext cx="64285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64BB2A-74CC-4DF9-9E1D-9023F3825A14}"/>
              </a:ext>
            </a:extLst>
          </p:cNvPr>
          <p:cNvSpPr txBox="1"/>
          <p:nvPr/>
        </p:nvSpPr>
        <p:spPr>
          <a:xfrm>
            <a:off x="123825" y="312817"/>
            <a:ext cx="8053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Fibonacci Retracement Level Results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D5A181E-BC08-4C36-9E0A-D0F7371A06AD}"/>
              </a:ext>
            </a:extLst>
          </p:cNvPr>
          <p:cNvCxnSpPr>
            <a:cxnSpLocks/>
          </p:cNvCxnSpPr>
          <p:nvPr/>
        </p:nvCxnSpPr>
        <p:spPr>
          <a:xfrm>
            <a:off x="6089779" y="1113522"/>
            <a:ext cx="12441" cy="209620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B9DA3B-550E-4C25-887A-24F7B11D840A}"/>
              </a:ext>
            </a:extLst>
          </p:cNvPr>
          <p:cNvCxnSpPr>
            <a:cxnSpLocks/>
          </p:cNvCxnSpPr>
          <p:nvPr/>
        </p:nvCxnSpPr>
        <p:spPr>
          <a:xfrm>
            <a:off x="6089779" y="3697063"/>
            <a:ext cx="6221" cy="2349174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B8462E-4946-4618-A228-58E9F90E2295}"/>
              </a:ext>
            </a:extLst>
          </p:cNvPr>
          <p:cNvCxnSpPr>
            <a:cxnSpLocks/>
          </p:cNvCxnSpPr>
          <p:nvPr/>
        </p:nvCxnSpPr>
        <p:spPr>
          <a:xfrm>
            <a:off x="274320" y="3429000"/>
            <a:ext cx="5547360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Rectangle 1023">
            <a:extLst>
              <a:ext uri="{FF2B5EF4-FFF2-40B4-BE49-F238E27FC236}">
                <a16:creationId xmlns:a16="http://schemas.microsoft.com/office/drawing/2014/main" id="{71B020AF-980C-4FD8-A54D-9784286F2644}"/>
              </a:ext>
            </a:extLst>
          </p:cNvPr>
          <p:cNvSpPr/>
          <p:nvPr/>
        </p:nvSpPr>
        <p:spPr>
          <a:xfrm>
            <a:off x="6670030" y="4482551"/>
            <a:ext cx="4988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i="1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75E2603B-536B-4035-BFB4-C5D60AA62E98}"/>
              </a:ext>
            </a:extLst>
          </p:cNvPr>
          <p:cNvSpPr/>
          <p:nvPr/>
        </p:nvSpPr>
        <p:spPr>
          <a:xfrm>
            <a:off x="7195966" y="4790328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70%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6CCE2F-7635-4A56-8651-5E101AB66170}"/>
              </a:ext>
            </a:extLst>
          </p:cNvPr>
          <p:cNvCxnSpPr/>
          <p:nvPr/>
        </p:nvCxnSpPr>
        <p:spPr>
          <a:xfrm>
            <a:off x="2752725" y="6200949"/>
            <a:ext cx="9432154" cy="276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39B4E9-FFE9-4117-9D32-2B9B3EA601A0}"/>
              </a:ext>
            </a:extLst>
          </p:cNvPr>
          <p:cNvCxnSpPr>
            <a:cxnSpLocks/>
          </p:cNvCxnSpPr>
          <p:nvPr/>
        </p:nvCxnSpPr>
        <p:spPr>
          <a:xfrm flipH="1">
            <a:off x="6253018" y="3429000"/>
            <a:ext cx="5615505" cy="0"/>
          </a:xfrm>
          <a:prstGeom prst="line">
            <a:avLst/>
          </a:prstGeom>
          <a:ln w="6350">
            <a:solidFill>
              <a:srgbClr val="7578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654F121-E6BD-03AC-6E00-3C781908F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79" y="915014"/>
            <a:ext cx="11224832" cy="526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BED8E6-36AA-F017-7CB9-58443BFDF26D}"/>
              </a:ext>
            </a:extLst>
          </p:cNvPr>
          <p:cNvSpPr/>
          <p:nvPr/>
        </p:nvSpPr>
        <p:spPr>
          <a:xfrm>
            <a:off x="1533453" y="2383972"/>
            <a:ext cx="1074652" cy="37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Covid-19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3B2690-964D-D994-2CA2-15F7D0A37E75}"/>
              </a:ext>
            </a:extLst>
          </p:cNvPr>
          <p:cNvCxnSpPr/>
          <p:nvPr/>
        </p:nvCxnSpPr>
        <p:spPr>
          <a:xfrm>
            <a:off x="2166257" y="2841171"/>
            <a:ext cx="0" cy="2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B674BB-C8C8-ED3F-83BA-5E9306D42C93}"/>
              </a:ext>
            </a:extLst>
          </p:cNvPr>
          <p:cNvSpPr/>
          <p:nvPr/>
        </p:nvSpPr>
        <p:spPr>
          <a:xfrm>
            <a:off x="8991809" y="693877"/>
            <a:ext cx="1074652" cy="37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China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9AA509-EAB3-8CBF-04D7-1EFD9F0006AF}"/>
              </a:ext>
            </a:extLst>
          </p:cNvPr>
          <p:cNvCxnSpPr/>
          <p:nvPr/>
        </p:nvCxnSpPr>
        <p:spPr>
          <a:xfrm>
            <a:off x="9559636" y="1113522"/>
            <a:ext cx="0" cy="2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DCA4AF1-9069-37CF-0E40-26B37E7A49EE}"/>
              </a:ext>
            </a:extLst>
          </p:cNvPr>
          <p:cNvSpPr/>
          <p:nvPr/>
        </p:nvSpPr>
        <p:spPr>
          <a:xfrm>
            <a:off x="10150039" y="2771446"/>
            <a:ext cx="1074652" cy="4829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Inflation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CF6087-1A2E-68A2-27D5-C7D4D67410DB}"/>
              </a:ext>
            </a:extLst>
          </p:cNvPr>
          <p:cNvCxnSpPr>
            <a:cxnSpLocks/>
          </p:cNvCxnSpPr>
          <p:nvPr/>
        </p:nvCxnSpPr>
        <p:spPr>
          <a:xfrm flipV="1">
            <a:off x="10572008" y="2383972"/>
            <a:ext cx="0" cy="29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5AC0235-92C4-317E-1098-912835B312AC}"/>
              </a:ext>
            </a:extLst>
          </p:cNvPr>
          <p:cNvSpPr/>
          <p:nvPr/>
        </p:nvSpPr>
        <p:spPr>
          <a:xfrm>
            <a:off x="3392675" y="4700554"/>
            <a:ext cx="2123074" cy="311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Vaccines Announced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570691-24F1-8121-98E2-FB5F90CADD48}"/>
              </a:ext>
            </a:extLst>
          </p:cNvPr>
          <p:cNvCxnSpPr>
            <a:cxnSpLocks/>
          </p:cNvCxnSpPr>
          <p:nvPr/>
        </p:nvCxnSpPr>
        <p:spPr>
          <a:xfrm flipV="1">
            <a:off x="4375879" y="4323525"/>
            <a:ext cx="0" cy="311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36A8E-551B-71D0-A278-5D3CC80FB0A5}"/>
              </a:ext>
            </a:extLst>
          </p:cNvPr>
          <p:cNvSpPr/>
          <p:nvPr/>
        </p:nvSpPr>
        <p:spPr>
          <a:xfrm>
            <a:off x="8022142" y="3264181"/>
            <a:ext cx="1584403" cy="370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Oil Prices Rose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57C496-05D1-55E1-D43B-61383238FD4A}"/>
              </a:ext>
            </a:extLst>
          </p:cNvPr>
          <p:cNvCxnSpPr>
            <a:cxnSpLocks/>
          </p:cNvCxnSpPr>
          <p:nvPr/>
        </p:nvCxnSpPr>
        <p:spPr>
          <a:xfrm flipV="1">
            <a:off x="8667008" y="2841171"/>
            <a:ext cx="0" cy="29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80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okie Offica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61F41"/>
      </a:accent1>
      <a:accent2>
        <a:srgbClr val="E87722"/>
      </a:accent2>
      <a:accent3>
        <a:srgbClr val="75787B"/>
      </a:accent3>
      <a:accent4>
        <a:srgbClr val="FFFFFF"/>
      </a:accent4>
      <a:accent5>
        <a:srgbClr val="C64600"/>
      </a:accent5>
      <a:accent6>
        <a:srgbClr val="0000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5914</TotalTime>
  <Words>1685</Words>
  <Application>Microsoft Macintosh PowerPoint</Application>
  <PresentationFormat>Widescreen</PresentationFormat>
  <Paragraphs>325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Aharoni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R</dc:creator>
  <cp:lastModifiedBy>Wang, Kevin</cp:lastModifiedBy>
  <cp:revision>199</cp:revision>
  <dcterms:created xsi:type="dcterms:W3CDTF">2022-01-27T00:09:06Z</dcterms:created>
  <dcterms:modified xsi:type="dcterms:W3CDTF">2022-12-07T00:53:53Z</dcterms:modified>
</cp:coreProperties>
</file>